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9601200" cy="13787438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1D"/>
    <a:srgbClr val="FFFF66"/>
    <a:srgbClr val="02742B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 snapToGrid="0">
      <p:cViewPr varScale="1">
        <p:scale>
          <a:sx n="75" d="100"/>
          <a:sy n="75" d="100"/>
        </p:scale>
        <p:origin x="41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75401" cy="717254"/>
          </a:xfrm>
          <a:prstGeom prst="rect">
            <a:avLst/>
          </a:prstGeom>
        </p:spPr>
        <p:txBody>
          <a:bodyPr vert="horz" lIns="138038" tIns="69021" rIns="138038" bIns="69021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2"/>
            <a:ext cx="4275401" cy="717254"/>
          </a:xfrm>
          <a:prstGeom prst="rect">
            <a:avLst/>
          </a:prstGeom>
        </p:spPr>
        <p:txBody>
          <a:bodyPr vert="horz" lIns="138038" tIns="69021" rIns="138038" bIns="69021" rtlCol="0"/>
          <a:lstStyle>
            <a:lvl1pPr algn="r">
              <a:defRPr sz="1700"/>
            </a:lvl1pPr>
          </a:lstStyle>
          <a:p>
            <a:fld id="{F96341E8-F322-4618-801F-86B55EAB825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52788" y="1787525"/>
            <a:ext cx="3360737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038" tIns="69021" rIns="138038" bIns="690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6879683"/>
            <a:ext cx="7893050" cy="5628829"/>
          </a:xfrm>
          <a:prstGeom prst="rect">
            <a:avLst/>
          </a:prstGeom>
        </p:spPr>
        <p:txBody>
          <a:bodyPr vert="horz" lIns="138038" tIns="69021" rIns="138038" bIns="6902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578186"/>
            <a:ext cx="4275401" cy="717253"/>
          </a:xfrm>
          <a:prstGeom prst="rect">
            <a:avLst/>
          </a:prstGeom>
        </p:spPr>
        <p:txBody>
          <a:bodyPr vert="horz" lIns="138038" tIns="69021" rIns="138038" bIns="69021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13578186"/>
            <a:ext cx="4275401" cy="717253"/>
          </a:xfrm>
          <a:prstGeom prst="rect">
            <a:avLst/>
          </a:prstGeom>
        </p:spPr>
        <p:txBody>
          <a:bodyPr vert="horz" lIns="138038" tIns="69021" rIns="138038" bIns="69021" rtlCol="0" anchor="b"/>
          <a:lstStyle>
            <a:lvl1pPr algn="r">
              <a:defRPr sz="1700"/>
            </a:lvl1pPr>
          </a:lstStyle>
          <a:p>
            <a:fld id="{37F5BE38-4DD3-4D3B-BAD2-3C3E5EEBF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768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52788" y="1787525"/>
            <a:ext cx="3360737" cy="4826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5BE38-4DD3-4D3B-BAD2-3C3E5EEBF76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902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256417"/>
            <a:ext cx="8161020" cy="4800071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7241597"/>
            <a:ext cx="7200900" cy="3328772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416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72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437289"/>
            <a:ext cx="8281035" cy="5735190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9226736"/>
            <a:ext cx="8281035" cy="3016001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0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670267"/>
            <a:ext cx="4080510" cy="87480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670267"/>
            <a:ext cx="4080510" cy="87480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07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734056"/>
            <a:ext cx="8281035" cy="26649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379838"/>
            <a:ext cx="4061757" cy="1656406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5036245"/>
            <a:ext cx="4061757" cy="74075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379838"/>
            <a:ext cx="4081761" cy="1656406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5036245"/>
            <a:ext cx="4081761" cy="74075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13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85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13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919162"/>
            <a:ext cx="3096637" cy="3217069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985139"/>
            <a:ext cx="4860608" cy="9798017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4136232"/>
            <a:ext cx="3096637" cy="766288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919162"/>
            <a:ext cx="3096637" cy="3217069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985139"/>
            <a:ext cx="4860608" cy="9798017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4136232"/>
            <a:ext cx="3096637" cy="7662880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82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8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734054"/>
            <a:ext cx="2070259" cy="1168421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734054"/>
            <a:ext cx="6090761" cy="1168421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09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734056"/>
            <a:ext cx="8281035" cy="2664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670267"/>
            <a:ext cx="8281035" cy="8748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2778916"/>
            <a:ext cx="2160270" cy="734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C8C986-E0C7-47A6-826E-B85C8C474B2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2778916"/>
            <a:ext cx="3240405" cy="734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2778916"/>
            <a:ext cx="2160270" cy="734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5F6A31-F05A-45BB-89D8-9994FE10E9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7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雲 33">
            <a:extLst>
              <a:ext uri="{FF2B5EF4-FFF2-40B4-BE49-F238E27FC236}">
                <a16:creationId xmlns:a16="http://schemas.microsoft.com/office/drawing/2014/main" id="{B762CB21-79C1-DF87-6544-0EFDAF954C67}"/>
              </a:ext>
            </a:extLst>
          </p:cNvPr>
          <p:cNvSpPr/>
          <p:nvPr/>
        </p:nvSpPr>
        <p:spPr>
          <a:xfrm rot="9277963">
            <a:off x="-106937" y="601977"/>
            <a:ext cx="20744669" cy="13839952"/>
          </a:xfrm>
          <a:prstGeom prst="clou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 dirty="0"/>
          </a:p>
        </p:txBody>
      </p:sp>
      <p:sp>
        <p:nvSpPr>
          <p:cNvPr id="33" name="雲 32">
            <a:extLst>
              <a:ext uri="{FF2B5EF4-FFF2-40B4-BE49-F238E27FC236}">
                <a16:creationId xmlns:a16="http://schemas.microsoft.com/office/drawing/2014/main" id="{0784C77B-8FCE-E4E5-6AB5-B1852B87A130}"/>
              </a:ext>
            </a:extLst>
          </p:cNvPr>
          <p:cNvSpPr/>
          <p:nvPr/>
        </p:nvSpPr>
        <p:spPr>
          <a:xfrm rot="11751808">
            <a:off x="-10117586" y="1400824"/>
            <a:ext cx="20744669" cy="13839952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 dirty="0">
              <a:solidFill>
                <a:srgbClr val="00B0F0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0F9F11B-8EEE-E1A8-1E5B-3FEBB25D6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5036">
            <a:off x="-25654" y="3088532"/>
            <a:ext cx="5512862" cy="3677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dist="114300" dir="282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0" name="四角形: 対角を切り取る 39">
            <a:extLst>
              <a:ext uri="{FF2B5EF4-FFF2-40B4-BE49-F238E27FC236}">
                <a16:creationId xmlns:a16="http://schemas.microsoft.com/office/drawing/2014/main" id="{EEA85845-1454-6428-88B1-8A890DF04707}"/>
              </a:ext>
            </a:extLst>
          </p:cNvPr>
          <p:cNvSpPr/>
          <p:nvPr/>
        </p:nvSpPr>
        <p:spPr>
          <a:xfrm>
            <a:off x="323037" y="459994"/>
            <a:ext cx="8965574" cy="1851617"/>
          </a:xfrm>
          <a:prstGeom prst="snip2Diag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CBE834D6-780D-2221-60CD-C057D4EEB1A1}"/>
              </a:ext>
            </a:extLst>
          </p:cNvPr>
          <p:cNvSpPr/>
          <p:nvPr/>
        </p:nvSpPr>
        <p:spPr>
          <a:xfrm>
            <a:off x="5213278" y="2515002"/>
            <a:ext cx="4062252" cy="768870"/>
          </a:xfrm>
          <a:prstGeom prst="roundRect">
            <a:avLst/>
          </a:prstGeom>
          <a:solidFill>
            <a:srgbClr val="FF93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富士サファリパーク入園券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D5DC72B-E9E8-1D22-ECA8-B5A5C1567C54}"/>
              </a:ext>
            </a:extLst>
          </p:cNvPr>
          <p:cNvSpPr txBox="1"/>
          <p:nvPr/>
        </p:nvSpPr>
        <p:spPr>
          <a:xfrm>
            <a:off x="858569" y="11402159"/>
            <a:ext cx="98672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6728" indent="-336728" algn="just">
              <a:buFont typeface="Wingdings" panose="05000000000000000000" pitchFamily="2" charset="2"/>
              <a:buChar char=""/>
            </a:pP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表示料金に含まれるものは、</a:t>
            </a:r>
            <a:r>
              <a:rPr lang="ja-JP" altLang="ja-JP" sz="1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往復のバス乗車券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と</a:t>
            </a:r>
            <a:r>
              <a:rPr lang="ja-JP" altLang="ja-JP" sz="1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富士サファリパークの入園券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となります</a:t>
            </a:r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。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　　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（ナイトサファリの入場にはご利用いただけません）</a:t>
            </a:r>
          </a:p>
          <a:p>
            <a:pPr marL="336728" indent="-336728" algn="just">
              <a:buFont typeface="Wingdings" panose="05000000000000000000" pitchFamily="2" charset="2"/>
              <a:buChar char=""/>
            </a:pP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サファリゾーンを見学する際は、園内周遊バス代（ジャングルバス）が</a:t>
            </a:r>
            <a:r>
              <a:rPr lang="ja-JP" altLang="ja-JP" sz="1200" b="1" u="dbl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別途必要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となります。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　　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入園後、料金所横</a:t>
            </a:r>
            <a:r>
              <a:rPr lang="en-US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(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案内所</a:t>
            </a:r>
            <a:r>
              <a:rPr lang="en-US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)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にて</a:t>
            </a:r>
            <a:r>
              <a:rPr lang="ja-JP" altLang="ja-JP" sz="1200" u="sng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ジャングルバスのチケットをお買い求め下さい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。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336728" marR="1501557" indent="-336728" algn="just">
              <a:buFont typeface="Wingdings" panose="05000000000000000000" pitchFamily="2" charset="2"/>
              <a:buChar char=""/>
            </a:pPr>
            <a:r>
              <a:rPr lang="ja-JP" altLang="ja-JP" sz="1200" b="1" u="wavy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セット券は、バス車内ではお買い求めいただけません</a:t>
            </a:r>
            <a:r>
              <a:rPr lang="ja-JP" altLang="ja-JP" sz="1200" u="wavy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。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三島駅南口の富士急バスきっぷ売り場の営業時間内に</a:t>
            </a:r>
            <a:endParaRPr lang="en-US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R="1501557" algn="just"/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　　　　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ご購入</a:t>
            </a:r>
            <a:r>
              <a:rPr lang="ja-JP" altLang="en-US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いただくか、富士急トラベルホームページよりご購入ください。</a:t>
            </a:r>
            <a:endParaRPr lang="ja-JP" altLang="ja-JP" sz="1200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336728" marR="175847" indent="-336728" algn="just">
              <a:buFont typeface="Wingdings" panose="05000000000000000000" pitchFamily="2" charset="2"/>
              <a:buChar char=""/>
            </a:pP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セット券の払い戻しは、</a:t>
            </a:r>
            <a:r>
              <a:rPr lang="ja-JP" altLang="ja-JP" sz="1200" b="1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全券未使用</a:t>
            </a: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のもののみとし、発売窓口で払戻いたします。</a:t>
            </a:r>
          </a:p>
          <a:p>
            <a:pPr marL="336728" indent="-336728" algn="just">
              <a:buFont typeface="Wingdings" panose="05000000000000000000" pitchFamily="2" charset="2"/>
              <a:buChar char=""/>
            </a:pP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渋滞等による遅延の場合も払い戻し出来ません。</a:t>
            </a:r>
          </a:p>
          <a:p>
            <a:pPr marL="336728" indent="-336728" algn="just">
              <a:buFont typeface="Wingdings" panose="05000000000000000000" pitchFamily="2" charset="2"/>
              <a:buChar char=""/>
            </a:pPr>
            <a:r>
              <a:rPr lang="ja-JP" altLang="ja-JP" sz="1200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道路状況や天候の影響等により、バスの到着時間が遅れる場合がございます。</a:t>
            </a:r>
          </a:p>
        </p:txBody>
      </p:sp>
      <p:pic>
        <p:nvPicPr>
          <p:cNvPr id="24" name="図 23" descr="森の中にいるキリン&#10;&#10;自動的に生成された説明">
            <a:extLst>
              <a:ext uri="{FF2B5EF4-FFF2-40B4-BE49-F238E27FC236}">
                <a16:creationId xmlns:a16="http://schemas.microsoft.com/office/drawing/2014/main" id="{CC08385B-2C9A-197B-C0A3-9B1BD5DE0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8471" y="-501212"/>
            <a:ext cx="5986404" cy="398993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9858D76-6662-93EA-F577-349FF34A7F24}"/>
              </a:ext>
            </a:extLst>
          </p:cNvPr>
          <p:cNvSpPr txBox="1"/>
          <p:nvPr/>
        </p:nvSpPr>
        <p:spPr>
          <a:xfrm>
            <a:off x="162417" y="685521"/>
            <a:ext cx="9428587" cy="17227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303" b="1" dirty="0">
                <a:ln w="1270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富士サファリパーク</a:t>
            </a:r>
            <a:endParaRPr kumimoji="1" lang="en-US" altLang="ja-JP" sz="5303" b="1" dirty="0">
              <a:ln w="127000">
                <a:solidFill>
                  <a:srgbClr val="00B050"/>
                </a:solidFill>
              </a:ln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5303" b="1" dirty="0">
                <a:ln w="1270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バスセット券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C7DF125-0A10-412D-B30A-B126FE1B872C}"/>
              </a:ext>
            </a:extLst>
          </p:cNvPr>
          <p:cNvSpPr txBox="1"/>
          <p:nvPr/>
        </p:nvSpPr>
        <p:spPr>
          <a:xfrm>
            <a:off x="86306" y="590530"/>
            <a:ext cx="9428587" cy="17227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303" b="1" dirty="0">
                <a:ln w="127000">
                  <a:solidFill>
                    <a:schemeClr val="bg1"/>
                  </a:solidFill>
                </a:ln>
                <a:solidFill>
                  <a:srgbClr val="FFFF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富士サファリパーク</a:t>
            </a:r>
            <a:endParaRPr kumimoji="1" lang="en-US" altLang="ja-JP" sz="5303" b="1" dirty="0">
              <a:ln w="127000">
                <a:solidFill>
                  <a:schemeClr val="bg1"/>
                </a:solidFill>
              </a:ln>
              <a:solidFill>
                <a:srgbClr val="FFFF6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5303" b="1" dirty="0">
                <a:ln w="127000">
                  <a:solidFill>
                    <a:schemeClr val="bg1"/>
                  </a:solidFill>
                </a:ln>
                <a:solidFill>
                  <a:srgbClr val="FFFF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バスセット券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32F2B03-0FDF-1B88-801D-04244D2D3BD7}"/>
              </a:ext>
            </a:extLst>
          </p:cNvPr>
          <p:cNvSpPr txBox="1"/>
          <p:nvPr/>
        </p:nvSpPr>
        <p:spPr>
          <a:xfrm>
            <a:off x="86305" y="590127"/>
            <a:ext cx="9428587" cy="172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303" b="1" dirty="0">
                <a:ln w="47625">
                  <a:solidFill>
                    <a:srgbClr val="02742B"/>
                  </a:solidFill>
                </a:ln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富士サファリパーク</a:t>
            </a:r>
            <a:endParaRPr kumimoji="1" lang="en-US" altLang="ja-JP" sz="5303" b="1" dirty="0">
              <a:ln w="47625">
                <a:solidFill>
                  <a:srgbClr val="02742B"/>
                </a:solidFill>
              </a:ln>
              <a:solidFill>
                <a:srgbClr val="FFC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5303" b="1" dirty="0">
                <a:ln w="47625">
                  <a:solidFill>
                    <a:srgbClr val="02742B"/>
                  </a:solidFill>
                </a:ln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バスセット券</a:t>
            </a:r>
          </a:p>
        </p:txBody>
      </p:sp>
      <p:sp>
        <p:nvSpPr>
          <p:cNvPr id="41" name="加算記号 40">
            <a:extLst>
              <a:ext uri="{FF2B5EF4-FFF2-40B4-BE49-F238E27FC236}">
                <a16:creationId xmlns:a16="http://schemas.microsoft.com/office/drawing/2014/main" id="{DAFBD8AE-C3D8-235B-2644-4B5595A724C9}"/>
              </a:ext>
            </a:extLst>
          </p:cNvPr>
          <p:cNvSpPr/>
          <p:nvPr/>
        </p:nvSpPr>
        <p:spPr>
          <a:xfrm>
            <a:off x="4481353" y="2589042"/>
            <a:ext cx="641526" cy="622683"/>
          </a:xfrm>
          <a:prstGeom prst="mathPlus">
            <a:avLst/>
          </a:prstGeom>
          <a:solidFill>
            <a:schemeClr val="bg1"/>
          </a:solidFill>
          <a:ln w="38100">
            <a:solidFill>
              <a:srgbClr val="0274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155BED9-E307-E2A6-2E95-7089C7F2081B}"/>
              </a:ext>
            </a:extLst>
          </p:cNvPr>
          <p:cNvSpPr/>
          <p:nvPr/>
        </p:nvSpPr>
        <p:spPr>
          <a:xfrm>
            <a:off x="5196194" y="3651868"/>
            <a:ext cx="1191971" cy="728672"/>
          </a:xfrm>
          <a:prstGeom prst="rect">
            <a:avLst/>
          </a:prstGeom>
          <a:solidFill>
            <a:srgbClr val="FF93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7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大人</a:t>
            </a:r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75C467FF-88CC-5F28-C150-C7514AD27D51}"/>
              </a:ext>
            </a:extLst>
          </p:cNvPr>
          <p:cNvCxnSpPr>
            <a:cxnSpLocks/>
          </p:cNvCxnSpPr>
          <p:nvPr/>
        </p:nvCxnSpPr>
        <p:spPr>
          <a:xfrm>
            <a:off x="5193431" y="4396778"/>
            <a:ext cx="4076701" cy="0"/>
          </a:xfrm>
          <a:prstGeom prst="line">
            <a:avLst/>
          </a:prstGeom>
          <a:ln w="50800">
            <a:solidFill>
              <a:srgbClr val="FF93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8D39BAA3-6CF5-7402-5C64-EB9F80922CC0}"/>
              </a:ext>
            </a:extLst>
          </p:cNvPr>
          <p:cNvSpPr/>
          <p:nvPr/>
        </p:nvSpPr>
        <p:spPr>
          <a:xfrm>
            <a:off x="5196908" y="4758951"/>
            <a:ext cx="1191971" cy="728672"/>
          </a:xfrm>
          <a:prstGeom prst="rect">
            <a:avLst/>
          </a:prstGeom>
          <a:solidFill>
            <a:srgbClr val="FF93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5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中学生</a:t>
            </a:r>
            <a:endParaRPr kumimoji="1" lang="ja-JP" altLang="en-US" sz="3535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43A9C028-1D4B-09F1-7C37-283DFE53918F}"/>
              </a:ext>
            </a:extLst>
          </p:cNvPr>
          <p:cNvCxnSpPr>
            <a:cxnSpLocks/>
          </p:cNvCxnSpPr>
          <p:nvPr/>
        </p:nvCxnSpPr>
        <p:spPr>
          <a:xfrm>
            <a:off x="5193431" y="5493764"/>
            <a:ext cx="4076701" cy="0"/>
          </a:xfrm>
          <a:prstGeom prst="line">
            <a:avLst/>
          </a:prstGeom>
          <a:ln w="50800">
            <a:solidFill>
              <a:srgbClr val="FF93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1A0D7719-B8C2-154D-6BF8-C0B5EDAF8113}"/>
              </a:ext>
            </a:extLst>
          </p:cNvPr>
          <p:cNvSpPr/>
          <p:nvPr/>
        </p:nvSpPr>
        <p:spPr>
          <a:xfrm>
            <a:off x="5196194" y="5836715"/>
            <a:ext cx="1191971" cy="728672"/>
          </a:xfrm>
          <a:prstGeom prst="rect">
            <a:avLst/>
          </a:prstGeom>
          <a:solidFill>
            <a:srgbClr val="FF93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357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小学生</a:t>
            </a:r>
            <a:endParaRPr kumimoji="1" lang="ja-JP" altLang="en-US" sz="3535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A7EF73FE-7FFC-49F1-30DD-992E68950D01}"/>
              </a:ext>
            </a:extLst>
          </p:cNvPr>
          <p:cNvCxnSpPr>
            <a:cxnSpLocks/>
          </p:cNvCxnSpPr>
          <p:nvPr/>
        </p:nvCxnSpPr>
        <p:spPr>
          <a:xfrm>
            <a:off x="5192717" y="6576163"/>
            <a:ext cx="4077415" cy="21638"/>
          </a:xfrm>
          <a:prstGeom prst="line">
            <a:avLst/>
          </a:prstGeom>
          <a:ln w="50800">
            <a:solidFill>
              <a:srgbClr val="FF93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57058F2-DE65-E5AE-3FAB-7A3508204198}"/>
              </a:ext>
            </a:extLst>
          </p:cNvPr>
          <p:cNvGrpSpPr/>
          <p:nvPr/>
        </p:nvGrpSpPr>
        <p:grpSpPr>
          <a:xfrm>
            <a:off x="6529047" y="3246710"/>
            <a:ext cx="2985397" cy="3416320"/>
            <a:chOff x="6862492" y="3465869"/>
            <a:chExt cx="3040052" cy="3478864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254B40F-C1AD-E3E0-385C-1AF7C4C903E1}"/>
                </a:ext>
              </a:extLst>
            </p:cNvPr>
            <p:cNvSpPr txBox="1"/>
            <p:nvPr/>
          </p:nvSpPr>
          <p:spPr>
            <a:xfrm>
              <a:off x="6862492" y="3465869"/>
              <a:ext cx="2875823" cy="3478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200" dirty="0">
                  <a:ln w="127000">
                    <a:solidFill>
                      <a:srgbClr val="FFFFFF"/>
                    </a:solidFill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5,000</a:t>
              </a:r>
            </a:p>
            <a:p>
              <a:r>
                <a:rPr kumimoji="1" lang="en-US" altLang="ja-JP" sz="7200" dirty="0">
                  <a:ln w="127000">
                    <a:solidFill>
                      <a:srgbClr val="FFFFFF"/>
                    </a:solidFill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3,500</a:t>
              </a:r>
            </a:p>
            <a:p>
              <a:r>
                <a:rPr kumimoji="1" lang="en-US" altLang="ja-JP" sz="7200" dirty="0">
                  <a:ln w="127000">
                    <a:solidFill>
                      <a:srgbClr val="FFFFFF"/>
                    </a:solidFill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3,000</a:t>
              </a:r>
              <a:endParaRPr kumimoji="1" lang="ja-JP" altLang="en-US" sz="7200" dirty="0">
                <a:ln w="127000">
                  <a:solidFill>
                    <a:srgbClr val="FFFFFF"/>
                  </a:solidFill>
                </a:ln>
                <a:latin typeface="Impact" panose="020B0806030902050204" pitchFamily="34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0974014-BCB2-5390-A59A-239E2658DF7C}"/>
                </a:ext>
              </a:extLst>
            </p:cNvPr>
            <p:cNvSpPr txBox="1"/>
            <p:nvPr/>
          </p:nvSpPr>
          <p:spPr>
            <a:xfrm>
              <a:off x="9044675" y="5096867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n w="127000">
                    <a:solidFill>
                      <a:srgbClr val="FFFFFF"/>
                    </a:solidFill>
                  </a:ln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01F24C08-1AEB-D638-8D51-02E6AC69A0F5}"/>
                </a:ext>
              </a:extLst>
            </p:cNvPr>
            <p:cNvSpPr txBox="1"/>
            <p:nvPr/>
          </p:nvSpPr>
          <p:spPr>
            <a:xfrm>
              <a:off x="9044675" y="3955495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n w="127000">
                    <a:solidFill>
                      <a:srgbClr val="FFFFFF"/>
                    </a:solidFill>
                  </a:ln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FB9FF46-90DE-8291-90BF-ABDA5DD18D0D}"/>
                </a:ext>
              </a:extLst>
            </p:cNvPr>
            <p:cNvSpPr txBox="1"/>
            <p:nvPr/>
          </p:nvSpPr>
          <p:spPr>
            <a:xfrm>
              <a:off x="9044675" y="6199092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n w="127000">
                    <a:solidFill>
                      <a:srgbClr val="FFFFFF"/>
                    </a:solidFill>
                  </a:ln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</p:grpSp>
      <p:pic>
        <p:nvPicPr>
          <p:cNvPr id="68" name="図 67" descr="アイコン&#10;&#10;自動的に生成された説明">
            <a:extLst>
              <a:ext uri="{FF2B5EF4-FFF2-40B4-BE49-F238E27FC236}">
                <a16:creationId xmlns:a16="http://schemas.microsoft.com/office/drawing/2014/main" id="{55226E41-04FB-A00F-D884-671DC5C13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3" y="11370364"/>
            <a:ext cx="640980" cy="585138"/>
          </a:xfrm>
          <a:prstGeom prst="rect">
            <a:avLst/>
          </a:prstGeom>
        </p:spPr>
      </p:pic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90C62BB5-A652-6E38-A662-0C720A2C3B48}"/>
              </a:ext>
            </a:extLst>
          </p:cNvPr>
          <p:cNvSpPr/>
          <p:nvPr/>
        </p:nvSpPr>
        <p:spPr>
          <a:xfrm>
            <a:off x="0" y="13329034"/>
            <a:ext cx="9514893" cy="459090"/>
          </a:xfrm>
          <a:prstGeom prst="rect">
            <a:avLst/>
          </a:prstGeom>
          <a:solidFill>
            <a:srgbClr val="0274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420E1BF-6F9C-F07C-63F0-6BB47BE54118}"/>
              </a:ext>
            </a:extLst>
          </p:cNvPr>
          <p:cNvSpPr txBox="1"/>
          <p:nvPr/>
        </p:nvSpPr>
        <p:spPr>
          <a:xfrm>
            <a:off x="828289" y="13359001"/>
            <a:ext cx="6765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富士サファリパーク公式</a:t>
            </a:r>
            <a:r>
              <a:rPr kumimoji="1"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endParaRPr kumimoji="1"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F2ECC319-6C63-1835-7EB8-92CF3029CE43}"/>
              </a:ext>
            </a:extLst>
          </p:cNvPr>
          <p:cNvSpPr/>
          <p:nvPr/>
        </p:nvSpPr>
        <p:spPr>
          <a:xfrm>
            <a:off x="8289333" y="12470681"/>
            <a:ext cx="1314087" cy="1316757"/>
          </a:xfrm>
          <a:prstGeom prst="rect">
            <a:avLst/>
          </a:prstGeom>
          <a:solidFill>
            <a:srgbClr val="0274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/>
          </a:p>
        </p:txBody>
      </p:sp>
      <p:pic>
        <p:nvPicPr>
          <p:cNvPr id="70" name="図 69" descr="QR コード&#10;&#10;自動的に生成された説明">
            <a:extLst>
              <a:ext uri="{FF2B5EF4-FFF2-40B4-BE49-F238E27FC236}">
                <a16:creationId xmlns:a16="http://schemas.microsoft.com/office/drawing/2014/main" id="{4933601B-803C-A53A-F52C-018F1F9691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92" y="12641256"/>
            <a:ext cx="970384" cy="970384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77A726E-2191-C7C2-C90E-83F247061113}"/>
              </a:ext>
            </a:extLst>
          </p:cNvPr>
          <p:cNvSpPr txBox="1"/>
          <p:nvPr/>
        </p:nvSpPr>
        <p:spPr>
          <a:xfrm>
            <a:off x="4168070" y="13421971"/>
            <a:ext cx="5064180" cy="302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75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https://www.fujisafari.co.jp/</a:t>
            </a:r>
            <a:endParaRPr kumimoji="1" lang="ja-JP" altLang="en-US" sz="1375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DCFDDC9-2459-AAF6-CDF1-3CDFDB49F161}"/>
              </a:ext>
            </a:extLst>
          </p:cNvPr>
          <p:cNvSpPr txBox="1"/>
          <p:nvPr/>
        </p:nvSpPr>
        <p:spPr>
          <a:xfrm>
            <a:off x="134152" y="11737233"/>
            <a:ext cx="668196" cy="17648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ja-JP" altLang="en-US" sz="3142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ご注意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C841250-B4C3-38D7-0FBE-F310475DC250}"/>
              </a:ext>
            </a:extLst>
          </p:cNvPr>
          <p:cNvSpPr txBox="1"/>
          <p:nvPr/>
        </p:nvSpPr>
        <p:spPr>
          <a:xfrm>
            <a:off x="86304" y="588825"/>
            <a:ext cx="9428587" cy="1722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303" b="1" dirty="0">
                <a:gradFill>
                  <a:gsLst>
                    <a:gs pos="54000">
                      <a:srgbClr val="FFC000"/>
                    </a:gs>
                    <a:gs pos="100000">
                      <a:srgbClr val="FFFF66"/>
                    </a:gs>
                    <a:gs pos="0">
                      <a:srgbClr val="FFFF66"/>
                    </a:gs>
                  </a:gsLst>
                  <a:lin ang="5400000" scaled="1"/>
                </a:gradFill>
                <a:latin typeface="メイリオ" panose="020B0604030504040204" pitchFamily="50" charset="-128"/>
                <a:ea typeface="メイリオ" panose="020B0604030504040204" pitchFamily="50" charset="-128"/>
              </a:rPr>
              <a:t>富士サファリパーク</a:t>
            </a:r>
            <a:endParaRPr kumimoji="1" lang="en-US" altLang="ja-JP" sz="5303" b="1" dirty="0">
              <a:gradFill>
                <a:gsLst>
                  <a:gs pos="54000">
                    <a:srgbClr val="FFC000"/>
                  </a:gs>
                  <a:gs pos="100000">
                    <a:srgbClr val="FFFF66"/>
                  </a:gs>
                  <a:gs pos="0">
                    <a:srgbClr val="FFFF66"/>
                  </a:gs>
                </a:gsLst>
                <a:lin ang="5400000" scaled="1"/>
              </a:gra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5303" b="1" dirty="0">
                <a:gradFill>
                  <a:gsLst>
                    <a:gs pos="54000">
                      <a:srgbClr val="FFC000"/>
                    </a:gs>
                    <a:gs pos="100000">
                      <a:srgbClr val="FFFF66"/>
                    </a:gs>
                    <a:gs pos="0">
                      <a:srgbClr val="FFFF66"/>
                    </a:gs>
                  </a:gsLst>
                  <a:lin ang="5400000" scaled="1"/>
                </a:gradFill>
                <a:latin typeface="メイリオ" panose="020B0604030504040204" pitchFamily="50" charset="-128"/>
                <a:ea typeface="メイリオ" panose="020B0604030504040204" pitchFamily="50" charset="-128"/>
              </a:rPr>
              <a:t>バスセット券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8FFE7B01-0DB4-8E07-200C-F3B31A0BD4C6}"/>
              </a:ext>
            </a:extLst>
          </p:cNvPr>
          <p:cNvSpPr/>
          <p:nvPr/>
        </p:nvSpPr>
        <p:spPr>
          <a:xfrm>
            <a:off x="393924" y="2515005"/>
            <a:ext cx="4062253" cy="741417"/>
          </a:xfrm>
          <a:prstGeom prst="roundRect">
            <a:avLst/>
          </a:prstGeom>
          <a:solidFill>
            <a:srgbClr val="FF93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三島駅発着往復のバス乗車券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B4047523-B77B-AB64-92F3-DAE93D9287D4}"/>
              </a:ext>
            </a:extLst>
          </p:cNvPr>
          <p:cNvSpPr/>
          <p:nvPr/>
        </p:nvSpPr>
        <p:spPr>
          <a:xfrm>
            <a:off x="134151" y="6980195"/>
            <a:ext cx="9321861" cy="4259843"/>
          </a:xfrm>
          <a:prstGeom prst="rect">
            <a:avLst/>
          </a:prstGeom>
          <a:solidFill>
            <a:srgbClr val="00B050"/>
          </a:solidFill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8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F4C6B76-CAC5-BEE6-F600-501CCE836202}"/>
              </a:ext>
            </a:extLst>
          </p:cNvPr>
          <p:cNvSpPr txBox="1"/>
          <p:nvPr/>
        </p:nvSpPr>
        <p:spPr>
          <a:xfrm>
            <a:off x="6470943" y="54073"/>
            <a:ext cx="3110190" cy="303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2026</a:t>
            </a:r>
            <a:r>
              <a:rPr lang="ja-JP" altLang="en-US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en-US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13</a:t>
            </a:r>
            <a:r>
              <a:rPr lang="ja-JP" altLang="en-US" sz="1375" kern="1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日作成</a:t>
            </a:r>
            <a:endParaRPr lang="ja-JP" altLang="ja-JP" sz="1375" kern="100" dirty="0"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1FCFDC05-5793-D693-FDD2-BCD6B3291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542437"/>
              </p:ext>
            </p:extLst>
          </p:nvPr>
        </p:nvGraphicFramePr>
        <p:xfrm>
          <a:off x="193620" y="7338017"/>
          <a:ext cx="9213955" cy="1727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5471">
                  <a:extLst>
                    <a:ext uri="{9D8B030D-6E8A-4147-A177-3AD203B41FA5}">
                      <a16:colId xmlns:a16="http://schemas.microsoft.com/office/drawing/2014/main" val="3305367736"/>
                    </a:ext>
                  </a:extLst>
                </a:gridCol>
                <a:gridCol w="3284242">
                  <a:extLst>
                    <a:ext uri="{9D8B030D-6E8A-4147-A177-3AD203B41FA5}">
                      <a16:colId xmlns:a16="http://schemas.microsoft.com/office/drawing/2014/main" val="764381105"/>
                    </a:ext>
                  </a:extLst>
                </a:gridCol>
                <a:gridCol w="3284242">
                  <a:extLst>
                    <a:ext uri="{9D8B030D-6E8A-4147-A177-3AD203B41FA5}">
                      <a16:colId xmlns:a16="http://schemas.microsoft.com/office/drawing/2014/main" val="3579398513"/>
                    </a:ext>
                  </a:extLst>
                </a:gridCol>
              </a:tblGrid>
              <a:tr h="507552">
                <a:tc rowSpan="2"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運行日</a:t>
                      </a:r>
                    </a:p>
                    <a:p>
                      <a:endParaRPr kumimoji="1" lang="ja-JP" alt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高速バス定員制</a:t>
                      </a:r>
                      <a:r>
                        <a:rPr kumimoji="1" lang="en-US" altLang="ja-JP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富嶽ライナー</a:t>
                      </a:r>
                      <a:r>
                        <a:rPr kumimoji="1" lang="en-US" altLang="ja-JP" sz="14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</a:t>
                      </a:r>
                      <a:endParaRPr kumimoji="1" lang="ja-JP" altLang="en-US" sz="14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高速バス定員制</a:t>
                      </a:r>
                      <a:r>
                        <a:rPr kumimoji="1" lang="en-US" altLang="ja-JP" sz="14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富嶽ライナー</a:t>
                      </a:r>
                      <a:r>
                        <a:rPr kumimoji="1" lang="en-US" altLang="ja-JP" sz="14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</a:t>
                      </a:r>
                      <a:endParaRPr kumimoji="1" lang="ja-JP" altLang="en-US" sz="14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343475"/>
                  </a:ext>
                </a:extLst>
              </a:tr>
              <a:tr h="29856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毎日</a:t>
                      </a:r>
                      <a:endParaRPr kumimoji="1" lang="ja-JP" altLang="en-US" sz="14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毎日</a:t>
                      </a:r>
                      <a:endParaRPr kumimoji="1" lang="ja-JP" altLang="en-US" sz="14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127782"/>
                  </a:ext>
                </a:extLst>
              </a:tr>
              <a:tr h="4851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三島駅南口</a:t>
                      </a:r>
                      <a:endParaRPr kumimoji="1" lang="en-US" altLang="ja-JP" sz="16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</a:t>
                      </a:r>
                      <a:r>
                        <a:rPr kumimoji="1" lang="en-US" altLang="ja-JP" sz="105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05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番線）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9:10</a:t>
                      </a:r>
                      <a:endParaRPr kumimoji="1" lang="ja-JP" altLang="en-US" sz="18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10:10</a:t>
                      </a:r>
                      <a:endParaRPr kumimoji="1" lang="ja-JP" altLang="en-US" sz="18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33184"/>
                  </a:ext>
                </a:extLst>
              </a:tr>
              <a:tr h="4097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富士サファリパーク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9:58</a:t>
                      </a:r>
                      <a:endParaRPr kumimoji="1" lang="ja-JP" altLang="en-US" sz="18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10:58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0374"/>
                  </a:ext>
                </a:extLst>
              </a:tr>
            </a:tbl>
          </a:graphicData>
        </a:graphic>
      </p:graphicFrame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AD019FF-81E4-3AC1-D26D-5BE90295A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000588"/>
              </p:ext>
            </p:extLst>
          </p:nvPr>
        </p:nvGraphicFramePr>
        <p:xfrm>
          <a:off x="193620" y="9471571"/>
          <a:ext cx="9213954" cy="1722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659">
                  <a:extLst>
                    <a:ext uri="{9D8B030D-6E8A-4147-A177-3AD203B41FA5}">
                      <a16:colId xmlns:a16="http://schemas.microsoft.com/office/drawing/2014/main" val="3305367736"/>
                    </a:ext>
                  </a:extLst>
                </a:gridCol>
                <a:gridCol w="1535659">
                  <a:extLst>
                    <a:ext uri="{9D8B030D-6E8A-4147-A177-3AD203B41FA5}">
                      <a16:colId xmlns:a16="http://schemas.microsoft.com/office/drawing/2014/main" val="986983855"/>
                    </a:ext>
                  </a:extLst>
                </a:gridCol>
                <a:gridCol w="1535659">
                  <a:extLst>
                    <a:ext uri="{9D8B030D-6E8A-4147-A177-3AD203B41FA5}">
                      <a16:colId xmlns:a16="http://schemas.microsoft.com/office/drawing/2014/main" val="764381105"/>
                    </a:ext>
                  </a:extLst>
                </a:gridCol>
                <a:gridCol w="1535659">
                  <a:extLst>
                    <a:ext uri="{9D8B030D-6E8A-4147-A177-3AD203B41FA5}">
                      <a16:colId xmlns:a16="http://schemas.microsoft.com/office/drawing/2014/main" val="3579398513"/>
                    </a:ext>
                  </a:extLst>
                </a:gridCol>
                <a:gridCol w="1535659">
                  <a:extLst>
                    <a:ext uri="{9D8B030D-6E8A-4147-A177-3AD203B41FA5}">
                      <a16:colId xmlns:a16="http://schemas.microsoft.com/office/drawing/2014/main" val="1883119948"/>
                    </a:ext>
                  </a:extLst>
                </a:gridCol>
                <a:gridCol w="1535659">
                  <a:extLst>
                    <a:ext uri="{9D8B030D-6E8A-4147-A177-3AD203B41FA5}">
                      <a16:colId xmlns:a16="http://schemas.microsoft.com/office/drawing/2014/main" val="4203589903"/>
                    </a:ext>
                  </a:extLst>
                </a:gridCol>
              </a:tblGrid>
              <a:tr h="404328">
                <a:tc rowSpan="2"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運行日</a:t>
                      </a:r>
                    </a:p>
                    <a:p>
                      <a:endParaRPr kumimoji="1" lang="ja-JP" altLang="en-US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路線バス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高速バス定員制</a:t>
                      </a:r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富嶽ライナー</a:t>
                      </a:r>
                      <a:r>
                        <a:rPr kumimoji="1" lang="en-US" altLang="ja-JP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</a:t>
                      </a:r>
                      <a:endParaRPr kumimoji="1" lang="ja-JP" altLang="en-US" sz="10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高速バス定員制</a:t>
                      </a:r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富嶽ライナー</a:t>
                      </a:r>
                      <a:r>
                        <a:rPr kumimoji="1" lang="en-US" altLang="ja-JP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高速バス定員制</a:t>
                      </a:r>
                      <a:r>
                        <a:rPr kumimoji="1" lang="en-US" altLang="ja-JP" sz="1000" dirty="0">
                          <a:solidFill>
                            <a:srgbClr val="00B0F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富嶽ライナー</a:t>
                      </a:r>
                      <a:r>
                        <a:rPr kumimoji="1" lang="en-US" altLang="ja-JP" sz="10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</a:t>
                      </a:r>
                      <a:endParaRPr kumimoji="1" lang="ja-JP" altLang="en-US" sz="1000" dirty="0">
                        <a:solidFill>
                          <a:srgbClr val="FF33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路線バス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343475"/>
                  </a:ext>
                </a:extLst>
              </a:tr>
              <a:tr h="39589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7/10</a:t>
                      </a:r>
                      <a:r>
                        <a:rPr kumimoji="1" lang="ja-JP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  <a:r>
                        <a:rPr kumimoji="1" lang="en-US" altLang="ja-JP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9/10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毎日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7/10</a:t>
                      </a:r>
                      <a:r>
                        <a:rPr kumimoji="1" lang="ja-JP" altLang="en-US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～</a:t>
                      </a:r>
                      <a:r>
                        <a:rPr kumimoji="1" lang="en-US" altLang="ja-JP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9/10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毎日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dirty="0">
                          <a:solidFill>
                            <a:srgbClr val="FF33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毎日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676306"/>
                  </a:ext>
                </a:extLst>
              </a:tr>
              <a:tr h="4267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富士サファリパーク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11:35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13:30</a:t>
                      </a:r>
                      <a:endParaRPr kumimoji="1" lang="ja-JP" alt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15:00</a:t>
                      </a:r>
                      <a:endParaRPr kumimoji="1" lang="ja-JP" alt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16:30</a:t>
                      </a:r>
                      <a:endParaRPr kumimoji="1" lang="ja-JP" alt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１８</a:t>
                      </a:r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:20</a:t>
                      </a:r>
                      <a:endParaRPr kumimoji="1" lang="ja-JP" alt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33184"/>
                  </a:ext>
                </a:extLst>
              </a:tr>
              <a:tr h="4950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三島駅南口</a:t>
                      </a:r>
                      <a:endParaRPr kumimoji="1" lang="en-US" altLang="ja-JP" sz="16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5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</a:t>
                      </a:r>
                      <a:r>
                        <a:rPr kumimoji="1" lang="en-US" altLang="ja-JP" sz="105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r>
                        <a:rPr kumimoji="1" lang="ja-JP" altLang="en-US" sz="105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番線）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12:30</a:t>
                      </a:r>
                      <a:endParaRPr kumimoji="1" lang="ja-JP" alt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14:30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16:00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17:30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１９</a:t>
                      </a:r>
                      <a:r>
                        <a:rPr kumimoji="1" lang="en-US" altLang="ja-JP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:</a:t>
                      </a:r>
                      <a:r>
                        <a:rPr kumimoji="1" lang="ja-JP" alt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１５</a:t>
                      </a:r>
                      <a:endParaRPr kumimoji="1" lang="en-US" altLang="ja-JP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3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037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BD189D-BEA0-C6D0-34BC-ADE15376478B}"/>
              </a:ext>
            </a:extLst>
          </p:cNvPr>
          <p:cNvSpPr txBox="1"/>
          <p:nvPr/>
        </p:nvSpPr>
        <p:spPr>
          <a:xfrm>
            <a:off x="188692" y="9157647"/>
            <a:ext cx="9213954" cy="307777"/>
          </a:xfrm>
          <a:prstGeom prst="rect">
            <a:avLst/>
          </a:prstGeom>
          <a:solidFill>
            <a:srgbClr val="FF931D"/>
          </a:solidFill>
          <a:ln w="15875">
            <a:solidFill>
              <a:srgbClr val="FF931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&lt; </a:t>
            </a: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帰り </a:t>
            </a:r>
            <a:r>
              <a: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&gt;</a:t>
            </a: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富士サファリパーク　⇒　三島駅南口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B60B9A-C842-99B4-FFDD-F1C74E7A0914}"/>
              </a:ext>
            </a:extLst>
          </p:cNvPr>
          <p:cNvSpPr txBox="1"/>
          <p:nvPr/>
        </p:nvSpPr>
        <p:spPr>
          <a:xfrm>
            <a:off x="188692" y="7021392"/>
            <a:ext cx="9213954" cy="307777"/>
          </a:xfrm>
          <a:prstGeom prst="rect">
            <a:avLst/>
          </a:prstGeom>
          <a:solidFill>
            <a:srgbClr val="FF931D"/>
          </a:solidFill>
          <a:ln w="15875">
            <a:solidFill>
              <a:srgbClr val="FF931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&lt; </a:t>
            </a: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行き </a:t>
            </a:r>
            <a:r>
              <a:rPr kumimoji="1"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&gt;</a:t>
            </a: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三島駅南口　⇒　富士サファリパーク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F4CF6B7-9229-FF1D-C50F-60820B427186}"/>
              </a:ext>
            </a:extLst>
          </p:cNvPr>
          <p:cNvGrpSpPr/>
          <p:nvPr/>
        </p:nvGrpSpPr>
        <p:grpSpPr>
          <a:xfrm>
            <a:off x="6529047" y="3260597"/>
            <a:ext cx="2985397" cy="3416320"/>
            <a:chOff x="6862492" y="3465869"/>
            <a:chExt cx="3040052" cy="347886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8BFE5BA-5782-7D7C-0425-D8D4A4DBAC3A}"/>
                </a:ext>
              </a:extLst>
            </p:cNvPr>
            <p:cNvSpPr txBox="1"/>
            <p:nvPr/>
          </p:nvSpPr>
          <p:spPr>
            <a:xfrm>
              <a:off x="6862492" y="3465869"/>
              <a:ext cx="2875823" cy="3478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200" dirty="0">
                  <a:ln w="25400">
                    <a:noFill/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5,000</a:t>
              </a:r>
            </a:p>
            <a:p>
              <a:r>
                <a:rPr kumimoji="1" lang="en-US" altLang="ja-JP" sz="7200" dirty="0">
                  <a:ln w="25400">
                    <a:noFill/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3,500</a:t>
              </a:r>
            </a:p>
            <a:p>
              <a:r>
                <a:rPr kumimoji="1" lang="en-US" altLang="ja-JP" sz="7200" dirty="0">
                  <a:ln w="25400">
                    <a:noFill/>
                  </a:ln>
                  <a:latin typeface="Impact" panose="020B0806030902050204" pitchFamily="34" charset="0"/>
                  <a:ea typeface="BIZ UDPゴシック" panose="020B0400000000000000" pitchFamily="50" charset="-128"/>
                </a:rPr>
                <a:t>3,000</a:t>
              </a:r>
              <a:endParaRPr kumimoji="1" lang="ja-JP" altLang="en-US" sz="7200" dirty="0">
                <a:ln w="25400">
                  <a:noFill/>
                </a:ln>
                <a:latin typeface="Impact" panose="020B0806030902050204" pitchFamily="34" charset="0"/>
                <a:ea typeface="BIZ UDPゴシック" panose="020B0400000000000000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18C0BB2-9AAD-C588-5419-C1CFA0302D4A}"/>
                </a:ext>
              </a:extLst>
            </p:cNvPr>
            <p:cNvSpPr txBox="1"/>
            <p:nvPr/>
          </p:nvSpPr>
          <p:spPr>
            <a:xfrm>
              <a:off x="9044675" y="5096867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CB4E872-8991-1766-A948-CB4C7A4AA498}"/>
                </a:ext>
              </a:extLst>
            </p:cNvPr>
            <p:cNvSpPr txBox="1"/>
            <p:nvPr/>
          </p:nvSpPr>
          <p:spPr>
            <a:xfrm>
              <a:off x="9044675" y="3955495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0174DD5-EAED-DAB9-E719-F0EB7F16276E}"/>
                </a:ext>
              </a:extLst>
            </p:cNvPr>
            <p:cNvSpPr txBox="1"/>
            <p:nvPr/>
          </p:nvSpPr>
          <p:spPr>
            <a:xfrm>
              <a:off x="9044675" y="6199092"/>
              <a:ext cx="857869" cy="658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円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82D8D73-81E2-9302-6543-56D82B18381F}"/>
              </a:ext>
            </a:extLst>
          </p:cNvPr>
          <p:cNvSpPr txBox="1"/>
          <p:nvPr/>
        </p:nvSpPr>
        <p:spPr>
          <a:xfrm>
            <a:off x="183764" y="7744412"/>
            <a:ext cx="1153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停留所名</a:t>
            </a:r>
            <a:endParaRPr kumimoji="1" lang="ja-JP" altLang="en-US" sz="2400" b="1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0EC4F47-EFA8-8EB8-CA7F-51930EB828F3}"/>
              </a:ext>
            </a:extLst>
          </p:cNvPr>
          <p:cNvSpPr txBox="1"/>
          <p:nvPr/>
        </p:nvSpPr>
        <p:spPr>
          <a:xfrm>
            <a:off x="183764" y="9916266"/>
            <a:ext cx="1153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33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停留所名</a:t>
            </a:r>
            <a:endParaRPr kumimoji="1" lang="ja-JP" altLang="en-US" sz="2400" b="1" dirty="0">
              <a:solidFill>
                <a:srgbClr val="FF33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896CB32-BB9D-6AA9-9DCE-1DB55A3FC469}"/>
              </a:ext>
            </a:extLst>
          </p:cNvPr>
          <p:cNvSpPr txBox="1"/>
          <p:nvPr/>
        </p:nvSpPr>
        <p:spPr>
          <a:xfrm>
            <a:off x="2080260" y="6663485"/>
            <a:ext cx="7375752" cy="276999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三島駅～富士サファリパーク　バス料金（片道）　路線バス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…1,200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 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/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高速バス（富嶽ライナー）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…1,500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　</a:t>
            </a:r>
          </a:p>
        </p:txBody>
      </p:sp>
    </p:spTree>
    <p:extLst>
      <p:ext uri="{BB962C8B-B14F-4D97-AF65-F5344CB8AC3E}">
        <p14:creationId xmlns:p14="http://schemas.microsoft.com/office/powerpoint/2010/main" val="1482753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340</Words>
  <Application>Microsoft Office PowerPoint</Application>
  <PresentationFormat>ユーザー設定</PresentationFormat>
  <Paragraphs>85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メイリオ</vt:lpstr>
      <vt:lpstr>游ゴシック</vt:lpstr>
      <vt:lpstr>Aptos</vt:lpstr>
      <vt:lpstr>Aptos Display</vt:lpstr>
      <vt:lpstr>Arial</vt:lpstr>
      <vt:lpstr>Impact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上野　萌</dc:creator>
  <cp:lastModifiedBy>草野　萌</cp:lastModifiedBy>
  <cp:revision>37</cp:revision>
  <cp:lastPrinted>2026-10-13T00:32:32Z</cp:lastPrinted>
  <dcterms:created xsi:type="dcterms:W3CDTF">2024-05-16T00:03:48Z</dcterms:created>
  <dcterms:modified xsi:type="dcterms:W3CDTF">2026-10-13T00:42:54Z</dcterms:modified>
</cp:coreProperties>
</file>